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59" r:id="rId6"/>
    <p:sldId id="260" r:id="rId7"/>
    <p:sldId id="261" r:id="rId8"/>
    <p:sldId id="266"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6" d="100"/>
          <a:sy n="116" d="100"/>
        </p:scale>
        <p:origin x="3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Gamer</a:t>
            </a:r>
            <a:r>
              <a:rPr lang="en-GB" baseline="0"/>
              <a:t> Population</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tx>
                <c:rich>
                  <a:bodyPr/>
                  <a:lstStyle/>
                  <a:p>
                    <a:fld id="{A08085AB-5920-4292-A697-BB7E5F877D19}" type="VALUE">
                      <a:rPr lang="en-US"/>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4E954CFB-2DFE-437E-AC4F-17A292AFE770}" type="VALUE">
                      <a:rPr lang="en-US"/>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Sheet1!$A$1:$B$1</c:f>
              <c:strCache>
                <c:ptCount val="2"/>
                <c:pt idx="0">
                  <c:v>Gamers</c:v>
                </c:pt>
                <c:pt idx="1">
                  <c:v>Not Gamers</c:v>
                </c:pt>
              </c:strCache>
            </c:strRef>
          </c:cat>
          <c:val>
            <c:numRef>
              <c:f>Sheet1!$A$2:$B$2</c:f>
              <c:numCache>
                <c:formatCode>General</c:formatCode>
                <c:ptCount val="2"/>
                <c:pt idx="0">
                  <c:v>15</c:v>
                </c:pt>
                <c:pt idx="1">
                  <c:v>100</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Percentage</a:t>
            </a:r>
            <a:r>
              <a:rPr lang="en-GB" baseline="0"/>
              <a:t> of Gamers Interested in From Ashes</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Sheet1!$D$1:$F$1</c:f>
              <c:strCache>
                <c:ptCount val="3"/>
                <c:pt idx="0">
                  <c:v>Interested</c:v>
                </c:pt>
                <c:pt idx="1">
                  <c:v>Not Sure</c:v>
                </c:pt>
                <c:pt idx="2">
                  <c:v>Not Interested</c:v>
                </c:pt>
              </c:strCache>
            </c:strRef>
          </c:cat>
          <c:val>
            <c:numRef>
              <c:f>Sheet1!$D$2:$F$2</c:f>
              <c:numCache>
                <c:formatCode>0%</c:formatCode>
                <c:ptCount val="3"/>
                <c:pt idx="0">
                  <c:v>0.48</c:v>
                </c:pt>
                <c:pt idx="1">
                  <c:v>0.32</c:v>
                </c:pt>
                <c:pt idx="2">
                  <c:v>0.2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a:t>
            </a:r>
            <a:r>
              <a:rPr lang="en-GB" dirty="0" smtClean="0"/>
              <a:t>Gamers</a:t>
            </a:r>
            <a:r>
              <a:rPr lang="en-GB" baseline="0" dirty="0" smtClean="0"/>
              <a:t> </a:t>
            </a:r>
            <a:r>
              <a:rPr lang="en-GB" baseline="0" dirty="0" smtClean="0"/>
              <a:t>That Are Interested In From Ashes And Like To </a:t>
            </a:r>
            <a:r>
              <a:rPr lang="en-GB" baseline="0" dirty="0"/>
              <a:t>Complete Their Games</a:t>
            </a:r>
            <a:endParaRPr lang="en-GB"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Sheet1!$D$1:$E$1</c:f>
              <c:strCache>
                <c:ptCount val="2"/>
                <c:pt idx="0">
                  <c:v>Complete The Game</c:v>
                </c:pt>
                <c:pt idx="1">
                  <c:v>Not Complete The Game</c:v>
                </c:pt>
              </c:strCache>
            </c:strRef>
          </c:cat>
          <c:val>
            <c:numRef>
              <c:f>Sheet1!$D$2:$E$2</c:f>
              <c:numCache>
                <c:formatCode>0%</c:formatCode>
                <c:ptCount val="2"/>
                <c:pt idx="0">
                  <c:v>0.56999999999999995</c:v>
                </c:pt>
                <c:pt idx="1">
                  <c:v>0.43</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tx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371130-7817-47E2-8726-313DD1B2DF12}" type="datetimeFigureOut">
              <a:rPr lang="en-GB" smtClean="0"/>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86900-7E4D-4A38-866B-19FAFE9D46B6}" type="slidenum">
              <a:rPr lang="en-GB" smtClean="0"/>
              <a:t>‹#›</a:t>
            </a:fld>
            <a:endParaRPr lang="en-GB"/>
          </a:p>
        </p:txBody>
      </p:sp>
    </p:spTree>
    <p:extLst>
      <p:ext uri="{BB962C8B-B14F-4D97-AF65-F5344CB8AC3E}">
        <p14:creationId xmlns:p14="http://schemas.microsoft.com/office/powerpoint/2010/main" val="3120757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371130-7817-47E2-8726-313DD1B2DF12}" type="datetimeFigureOut">
              <a:rPr lang="en-GB" smtClean="0"/>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86900-7E4D-4A38-866B-19FAFE9D46B6}" type="slidenum">
              <a:rPr lang="en-GB" smtClean="0"/>
              <a:t>‹#›</a:t>
            </a:fld>
            <a:endParaRPr lang="en-GB"/>
          </a:p>
        </p:txBody>
      </p:sp>
    </p:spTree>
    <p:extLst>
      <p:ext uri="{BB962C8B-B14F-4D97-AF65-F5344CB8AC3E}">
        <p14:creationId xmlns:p14="http://schemas.microsoft.com/office/powerpoint/2010/main" val="64047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371130-7817-47E2-8726-313DD1B2DF12}" type="datetimeFigureOut">
              <a:rPr lang="en-GB" smtClean="0"/>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86900-7E4D-4A38-866B-19FAFE9D46B6}" type="slidenum">
              <a:rPr lang="en-GB" smtClean="0"/>
              <a:t>‹#›</a:t>
            </a:fld>
            <a:endParaRPr lang="en-GB"/>
          </a:p>
        </p:txBody>
      </p:sp>
    </p:spTree>
    <p:extLst>
      <p:ext uri="{BB962C8B-B14F-4D97-AF65-F5344CB8AC3E}">
        <p14:creationId xmlns:p14="http://schemas.microsoft.com/office/powerpoint/2010/main" val="297249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371130-7817-47E2-8726-313DD1B2DF12}" type="datetimeFigureOut">
              <a:rPr lang="en-GB" smtClean="0"/>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86900-7E4D-4A38-866B-19FAFE9D46B6}" type="slidenum">
              <a:rPr lang="en-GB" smtClean="0"/>
              <a:t>‹#›</a:t>
            </a:fld>
            <a:endParaRPr lang="en-GB"/>
          </a:p>
        </p:txBody>
      </p:sp>
    </p:spTree>
    <p:extLst>
      <p:ext uri="{BB962C8B-B14F-4D97-AF65-F5344CB8AC3E}">
        <p14:creationId xmlns:p14="http://schemas.microsoft.com/office/powerpoint/2010/main" val="90186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371130-7817-47E2-8726-313DD1B2DF12}" type="datetimeFigureOut">
              <a:rPr lang="en-GB" smtClean="0"/>
              <a:t>16/04/2015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86900-7E4D-4A38-866B-19FAFE9D46B6}" type="slidenum">
              <a:rPr lang="en-GB" smtClean="0"/>
              <a:t>‹#›</a:t>
            </a:fld>
            <a:endParaRPr lang="en-GB"/>
          </a:p>
        </p:txBody>
      </p:sp>
    </p:spTree>
    <p:extLst>
      <p:ext uri="{BB962C8B-B14F-4D97-AF65-F5344CB8AC3E}">
        <p14:creationId xmlns:p14="http://schemas.microsoft.com/office/powerpoint/2010/main" val="312357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371130-7817-47E2-8726-313DD1B2DF12}" type="datetimeFigureOut">
              <a:rPr lang="en-GB" smtClean="0"/>
              <a:t>16/04/2015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086900-7E4D-4A38-866B-19FAFE9D46B6}" type="slidenum">
              <a:rPr lang="en-GB" smtClean="0"/>
              <a:t>‹#›</a:t>
            </a:fld>
            <a:endParaRPr lang="en-GB"/>
          </a:p>
        </p:txBody>
      </p:sp>
    </p:spTree>
    <p:extLst>
      <p:ext uri="{BB962C8B-B14F-4D97-AF65-F5344CB8AC3E}">
        <p14:creationId xmlns:p14="http://schemas.microsoft.com/office/powerpoint/2010/main" val="230600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371130-7817-47E2-8726-313DD1B2DF12}" type="datetimeFigureOut">
              <a:rPr lang="en-GB" smtClean="0"/>
              <a:t>16/04/2015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086900-7E4D-4A38-866B-19FAFE9D46B6}" type="slidenum">
              <a:rPr lang="en-GB" smtClean="0"/>
              <a:t>‹#›</a:t>
            </a:fld>
            <a:endParaRPr lang="en-GB"/>
          </a:p>
        </p:txBody>
      </p:sp>
    </p:spTree>
    <p:extLst>
      <p:ext uri="{BB962C8B-B14F-4D97-AF65-F5344CB8AC3E}">
        <p14:creationId xmlns:p14="http://schemas.microsoft.com/office/powerpoint/2010/main" val="3370910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371130-7817-47E2-8726-313DD1B2DF12}" type="datetimeFigureOut">
              <a:rPr lang="en-GB" smtClean="0"/>
              <a:t>16/04/2015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086900-7E4D-4A38-866B-19FAFE9D46B6}" type="slidenum">
              <a:rPr lang="en-GB" smtClean="0"/>
              <a:t>‹#›</a:t>
            </a:fld>
            <a:endParaRPr lang="en-GB"/>
          </a:p>
        </p:txBody>
      </p:sp>
    </p:spTree>
    <p:extLst>
      <p:ext uri="{BB962C8B-B14F-4D97-AF65-F5344CB8AC3E}">
        <p14:creationId xmlns:p14="http://schemas.microsoft.com/office/powerpoint/2010/main" val="313090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71130-7817-47E2-8726-313DD1B2DF12}" type="datetimeFigureOut">
              <a:rPr lang="en-GB" smtClean="0"/>
              <a:t>16/04/2015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086900-7E4D-4A38-866B-19FAFE9D46B6}" type="slidenum">
              <a:rPr lang="en-GB" smtClean="0"/>
              <a:t>‹#›</a:t>
            </a:fld>
            <a:endParaRPr lang="en-GB"/>
          </a:p>
        </p:txBody>
      </p:sp>
    </p:spTree>
    <p:extLst>
      <p:ext uri="{BB962C8B-B14F-4D97-AF65-F5344CB8AC3E}">
        <p14:creationId xmlns:p14="http://schemas.microsoft.com/office/powerpoint/2010/main" val="64806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71130-7817-47E2-8726-313DD1B2DF12}" type="datetimeFigureOut">
              <a:rPr lang="en-GB" smtClean="0"/>
              <a:t>16/04/2015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086900-7E4D-4A38-866B-19FAFE9D46B6}" type="slidenum">
              <a:rPr lang="en-GB" smtClean="0"/>
              <a:t>‹#›</a:t>
            </a:fld>
            <a:endParaRPr lang="en-GB"/>
          </a:p>
        </p:txBody>
      </p:sp>
    </p:spTree>
    <p:extLst>
      <p:ext uri="{BB962C8B-B14F-4D97-AF65-F5344CB8AC3E}">
        <p14:creationId xmlns:p14="http://schemas.microsoft.com/office/powerpoint/2010/main" val="214153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71130-7817-47E2-8726-313DD1B2DF12}" type="datetimeFigureOut">
              <a:rPr lang="en-GB" smtClean="0"/>
              <a:t>16/04/2015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086900-7E4D-4A38-866B-19FAFE9D46B6}" type="slidenum">
              <a:rPr lang="en-GB" smtClean="0"/>
              <a:t>‹#›</a:t>
            </a:fld>
            <a:endParaRPr lang="en-GB"/>
          </a:p>
        </p:txBody>
      </p:sp>
    </p:spTree>
    <p:extLst>
      <p:ext uri="{BB962C8B-B14F-4D97-AF65-F5344CB8AC3E}">
        <p14:creationId xmlns:p14="http://schemas.microsoft.com/office/powerpoint/2010/main" val="175415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71130-7817-47E2-8726-313DD1B2DF12}" type="datetimeFigureOut">
              <a:rPr lang="en-GB" smtClean="0"/>
              <a:t>16/04/2015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86900-7E4D-4A38-866B-19FAFE9D46B6}" type="slidenum">
              <a:rPr lang="en-GB" smtClean="0"/>
              <a:t>‹#›</a:t>
            </a:fld>
            <a:endParaRPr lang="en-GB"/>
          </a:p>
        </p:txBody>
      </p:sp>
    </p:spTree>
    <p:extLst>
      <p:ext uri="{BB962C8B-B14F-4D97-AF65-F5344CB8AC3E}">
        <p14:creationId xmlns:p14="http://schemas.microsoft.com/office/powerpoint/2010/main" val="27630914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5667" r="391"/>
          <a:stretch/>
        </p:blipFill>
        <p:spPr>
          <a:xfrm>
            <a:off x="1257334" y="526733"/>
            <a:ext cx="9677332" cy="6469380"/>
          </a:xfrm>
          <a:prstGeom prst="rect">
            <a:avLst/>
          </a:prstGeom>
        </p:spPr>
      </p:pic>
      <p:sp>
        <p:nvSpPr>
          <p:cNvPr id="3" name="Subtitle 2"/>
          <p:cNvSpPr>
            <a:spLocks noGrp="1"/>
          </p:cNvSpPr>
          <p:nvPr>
            <p:ph type="subTitle" idx="1"/>
          </p:nvPr>
        </p:nvSpPr>
        <p:spPr/>
        <p:txBody>
          <a:bodyPr/>
          <a:lstStyle/>
          <a:p>
            <a:r>
              <a:rPr lang="en-GB" dirty="0" smtClean="0"/>
              <a:t>An Episodic </a:t>
            </a:r>
            <a:r>
              <a:rPr lang="en-GB" dirty="0" smtClean="0"/>
              <a:t>Action-Adventure Role-Playing Video Game</a:t>
            </a:r>
            <a:endParaRPr lang="en-GB" dirty="0"/>
          </a:p>
        </p:txBody>
      </p:sp>
    </p:spTree>
    <p:extLst>
      <p:ext uri="{BB962C8B-B14F-4D97-AF65-F5344CB8AC3E}">
        <p14:creationId xmlns:p14="http://schemas.microsoft.com/office/powerpoint/2010/main" val="1375817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Rating</a:t>
            </a:r>
            <a:endParaRPr lang="en-GB" dirty="0"/>
          </a:p>
        </p:txBody>
      </p:sp>
      <p:pic>
        <p:nvPicPr>
          <p:cNvPr id="5122" name="Picture 2" descr="http://cdn.eteknix.com/wp-content/uploads/2015/03/pegi-1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373313"/>
            <a:ext cx="2462402" cy="301021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videostandards.org.uk/RichTextAssets/ratings_la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305" y="2372991"/>
            <a:ext cx="3010214" cy="301021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videostandards.org.uk/RichTextAssets/ratings_violenc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186" y="2372991"/>
            <a:ext cx="3010535" cy="301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323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Synopsis</a:t>
            </a:r>
            <a:endParaRPr lang="en-GB" dirty="0"/>
          </a:p>
        </p:txBody>
      </p:sp>
      <p:sp>
        <p:nvSpPr>
          <p:cNvPr id="3" name="Content Placeholder 2"/>
          <p:cNvSpPr>
            <a:spLocks noGrp="1"/>
          </p:cNvSpPr>
          <p:nvPr>
            <p:ph idx="1"/>
          </p:nvPr>
        </p:nvSpPr>
        <p:spPr/>
        <p:txBody>
          <a:bodyPr/>
          <a:lstStyle/>
          <a:p>
            <a:r>
              <a:rPr lang="en-GB" dirty="0" smtClean="0"/>
              <a:t>The Solar Republic, once the pinnacle </a:t>
            </a:r>
            <a:r>
              <a:rPr lang="en-GB" dirty="0"/>
              <a:t>of </a:t>
            </a:r>
            <a:r>
              <a:rPr lang="en-GB" dirty="0" smtClean="0"/>
              <a:t>civilization, and ruled over a quarter of the known galaxy, is now in chaos. Over a century of political instability </a:t>
            </a:r>
            <a:r>
              <a:rPr lang="en-GB" dirty="0"/>
              <a:t>and </a:t>
            </a:r>
            <a:r>
              <a:rPr lang="en-GB" dirty="0" smtClean="0"/>
              <a:t>hyperinflation has caused widespread rebellions across the frontiers of the republic. When the renegade general, Joseph </a:t>
            </a:r>
            <a:r>
              <a:rPr lang="en-GB" dirty="0" err="1" smtClean="0"/>
              <a:t>Krige</a:t>
            </a:r>
            <a:r>
              <a:rPr lang="en-GB" dirty="0" smtClean="0"/>
              <a:t>, took controlled of Earth, the republic’s capital, the Solar Republic collapsed and dissolved into warring factions vying for power. As the republic crumbles, the alien nations are preying on this opportunity to gain fresh lands for their people</a:t>
            </a:r>
            <a:r>
              <a:rPr lang="en-GB" dirty="0"/>
              <a:t>. Only the most inspired leadership can save the </a:t>
            </a:r>
            <a:r>
              <a:rPr lang="en-GB" dirty="0" smtClean="0"/>
              <a:t>once mighty </a:t>
            </a:r>
            <a:r>
              <a:rPr lang="en-GB" dirty="0" smtClean="0"/>
              <a:t>nation </a:t>
            </a:r>
            <a:r>
              <a:rPr lang="en-GB" dirty="0"/>
              <a:t>from </a:t>
            </a:r>
            <a:r>
              <a:rPr lang="en-GB" dirty="0" smtClean="0"/>
              <a:t>calamity.</a:t>
            </a:r>
            <a:endParaRPr lang="en-GB" dirty="0"/>
          </a:p>
        </p:txBody>
      </p:sp>
    </p:spTree>
    <p:extLst>
      <p:ext uri="{BB962C8B-B14F-4D97-AF65-F5344CB8AC3E}">
        <p14:creationId xmlns:p14="http://schemas.microsoft.com/office/powerpoint/2010/main" val="2684624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Platforms</a:t>
            </a:r>
            <a:endParaRPr lang="en-GB" dirty="0"/>
          </a:p>
        </p:txBody>
      </p:sp>
      <p:pic>
        <p:nvPicPr>
          <p:cNvPr id="1026" name="Picture 2" descr="http://gearnuke.com/wp-content/uploads/2013/05/Xbox-One-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63" y="2864716"/>
            <a:ext cx="3746269" cy="21021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ogadget.com/cogadget/wp-content/uploads/2009/05/ms-window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965" y="2864716"/>
            <a:ext cx="3256835" cy="21021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pantherproducts.co.uk/posts/wp-content/uploads/2015/03/ps4-logo.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357748" y="2864716"/>
            <a:ext cx="3737136" cy="2102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855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Business </a:t>
            </a:r>
            <a:r>
              <a:rPr lang="en-GB" dirty="0" smtClean="0"/>
              <a:t>Model</a:t>
            </a:r>
            <a:endParaRPr lang="en-GB" dirty="0"/>
          </a:p>
        </p:txBody>
      </p:sp>
      <p:sp>
        <p:nvSpPr>
          <p:cNvPr id="4" name="TextBox 3"/>
          <p:cNvSpPr txBox="1"/>
          <p:nvPr/>
        </p:nvSpPr>
        <p:spPr>
          <a:xfrm>
            <a:off x="3832860" y="2506980"/>
            <a:ext cx="3440430" cy="646331"/>
          </a:xfrm>
          <a:prstGeom prst="rect">
            <a:avLst/>
          </a:prstGeom>
          <a:noFill/>
        </p:spPr>
        <p:txBody>
          <a:bodyPr wrap="square" rtlCol="0">
            <a:spAutoFit/>
          </a:bodyPr>
          <a:lstStyle/>
          <a:p>
            <a:r>
              <a:rPr lang="en-GB" sz="3600" dirty="0" smtClean="0"/>
              <a:t>Digital Download</a:t>
            </a:r>
            <a:endParaRPr lang="en-GB" sz="3600" dirty="0"/>
          </a:p>
        </p:txBody>
      </p:sp>
      <p:sp>
        <p:nvSpPr>
          <p:cNvPr id="5" name="TextBox 4"/>
          <p:cNvSpPr txBox="1"/>
          <p:nvPr/>
        </p:nvSpPr>
        <p:spPr>
          <a:xfrm>
            <a:off x="975360" y="2506979"/>
            <a:ext cx="2423160" cy="646331"/>
          </a:xfrm>
          <a:prstGeom prst="rect">
            <a:avLst/>
          </a:prstGeom>
          <a:noFill/>
        </p:spPr>
        <p:txBody>
          <a:bodyPr wrap="square" rtlCol="0">
            <a:spAutoFit/>
          </a:bodyPr>
          <a:lstStyle/>
          <a:p>
            <a:r>
              <a:rPr lang="en-GB" sz="3600" dirty="0" smtClean="0"/>
              <a:t>Kickstarter</a:t>
            </a:r>
            <a:endParaRPr lang="en-GB" sz="3600" dirty="0"/>
          </a:p>
        </p:txBody>
      </p:sp>
      <p:sp>
        <p:nvSpPr>
          <p:cNvPr id="6" name="TextBox 5"/>
          <p:cNvSpPr txBox="1"/>
          <p:nvPr/>
        </p:nvSpPr>
        <p:spPr>
          <a:xfrm>
            <a:off x="8027670" y="2506979"/>
            <a:ext cx="3036570" cy="646331"/>
          </a:xfrm>
          <a:prstGeom prst="rect">
            <a:avLst/>
          </a:prstGeom>
          <a:noFill/>
        </p:spPr>
        <p:txBody>
          <a:bodyPr wrap="square" rtlCol="0">
            <a:spAutoFit/>
          </a:bodyPr>
          <a:lstStyle/>
          <a:p>
            <a:r>
              <a:rPr lang="en-GB" sz="3600" dirty="0" smtClean="0"/>
              <a:t>Physical Copies</a:t>
            </a:r>
            <a:endParaRPr lang="en-GB" sz="3600" dirty="0"/>
          </a:p>
        </p:txBody>
      </p:sp>
      <p:pic>
        <p:nvPicPr>
          <p:cNvPr id="6148" name="Picture 4" descr="http://www.drinklock.com/images/kickstar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 y="3680461"/>
            <a:ext cx="2487930" cy="155495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tatic1.gamespot.com/uploads/original/1535/15354745/2746501-2746501-4337323619-2414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8926" y="3416885"/>
            <a:ext cx="2843760" cy="208210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2.bp.blogspot.com/-pOcw5SHkslY/U6X32pQ04KI/AAAAAAAAApQ/G9vrlDCGgDU/s1600/gam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664" y="3502529"/>
            <a:ext cx="4010746" cy="1732888"/>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3398520" y="4229100"/>
            <a:ext cx="796290" cy="36576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6576610" y="4229100"/>
            <a:ext cx="796290" cy="36576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4981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Episodic Action-Adventure Role-Playing Video Game</a:t>
            </a:r>
            <a:endParaRPr lang="en-GB" dirty="0"/>
          </a:p>
        </p:txBody>
      </p:sp>
      <p:pic>
        <p:nvPicPr>
          <p:cNvPr id="2050" name="Picture 2" descr="https://cdn2.vox-cdn.com/dev/uploads/chorus_asset/file/2350177/sandbox-www-data-ip-10-236-146-231_/sandbox_The-Walking-Dead-Feature-Pic.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491" y="1653828"/>
            <a:ext cx="4692415" cy="2574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dn2.ubergizmo.com/wp-content/uploads/2014/11/game-of-thrones-telltale-game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83906" y="1653828"/>
            <a:ext cx="4574696" cy="25737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pload.wikimedia.org/wikipedia/en/6/6a/Fables_Telltale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491" y="4227571"/>
            <a:ext cx="4692415" cy="26304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ytimg.com/vi/a6ujV3ywads/maxresdefaul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3906" y="4227570"/>
            <a:ext cx="4574696" cy="257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448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a:t>
            </a:r>
            <a:endParaRPr lang="en-GB" dirty="0"/>
          </a:p>
        </p:txBody>
      </p:sp>
      <p:sp>
        <p:nvSpPr>
          <p:cNvPr id="4" name="TextBox 3"/>
          <p:cNvSpPr txBox="1"/>
          <p:nvPr/>
        </p:nvSpPr>
        <p:spPr>
          <a:xfrm>
            <a:off x="838200" y="2119745"/>
            <a:ext cx="1454727" cy="369332"/>
          </a:xfrm>
          <a:prstGeom prst="rect">
            <a:avLst/>
          </a:prstGeom>
          <a:noFill/>
        </p:spPr>
        <p:txBody>
          <a:bodyPr wrap="square" rtlCol="0">
            <a:spAutoFit/>
          </a:bodyPr>
          <a:lstStyle/>
          <a:p>
            <a:r>
              <a:rPr lang="en-GB" dirty="0" smtClean="0"/>
              <a:t>Season Start</a:t>
            </a:r>
            <a:endParaRPr lang="en-GB" dirty="0"/>
          </a:p>
        </p:txBody>
      </p:sp>
      <p:sp>
        <p:nvSpPr>
          <p:cNvPr id="5" name="TextBox 4"/>
          <p:cNvSpPr txBox="1"/>
          <p:nvPr/>
        </p:nvSpPr>
        <p:spPr>
          <a:xfrm>
            <a:off x="838200" y="5867401"/>
            <a:ext cx="1454727" cy="369332"/>
          </a:xfrm>
          <a:prstGeom prst="rect">
            <a:avLst/>
          </a:prstGeom>
          <a:noFill/>
        </p:spPr>
        <p:txBody>
          <a:bodyPr wrap="square" rtlCol="0">
            <a:spAutoFit/>
          </a:bodyPr>
          <a:lstStyle/>
          <a:p>
            <a:r>
              <a:rPr lang="en-GB" dirty="0" smtClean="0"/>
              <a:t>Season End</a:t>
            </a:r>
            <a:endParaRPr lang="en-GB" dirty="0"/>
          </a:p>
        </p:txBody>
      </p:sp>
      <p:cxnSp>
        <p:nvCxnSpPr>
          <p:cNvPr id="7" name="Straight Connector 6"/>
          <p:cNvCxnSpPr/>
          <p:nvPr/>
        </p:nvCxnSpPr>
        <p:spPr>
          <a:xfrm>
            <a:off x="2628900" y="1915799"/>
            <a:ext cx="0" cy="45265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http://img2.wikia.nocookie.net/__cb20110626052057/gameofthrones/images/c/ce/Small_Counc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421" y="1915799"/>
            <a:ext cx="3812155" cy="19724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en/a/a4/GOT_Wildfire_Black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455" y="4289714"/>
            <a:ext cx="3810000" cy="21526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484920" y="2119745"/>
            <a:ext cx="1648689" cy="369332"/>
          </a:xfrm>
          <a:prstGeom prst="rect">
            <a:avLst/>
          </a:prstGeom>
          <a:noFill/>
        </p:spPr>
        <p:txBody>
          <a:bodyPr wrap="square" rtlCol="0">
            <a:spAutoFit/>
          </a:bodyPr>
          <a:lstStyle/>
          <a:p>
            <a:r>
              <a:rPr lang="en-GB" dirty="0" smtClean="0"/>
              <a:t>Story Focused</a:t>
            </a:r>
            <a:endParaRPr lang="en-GB" dirty="0"/>
          </a:p>
        </p:txBody>
      </p:sp>
      <p:sp>
        <p:nvSpPr>
          <p:cNvPr id="14" name="TextBox 13"/>
          <p:cNvSpPr txBox="1"/>
          <p:nvPr/>
        </p:nvSpPr>
        <p:spPr>
          <a:xfrm>
            <a:off x="7484920" y="5867401"/>
            <a:ext cx="1783771" cy="369332"/>
          </a:xfrm>
          <a:prstGeom prst="rect">
            <a:avLst/>
          </a:prstGeom>
          <a:noFill/>
        </p:spPr>
        <p:txBody>
          <a:bodyPr wrap="square" rtlCol="0">
            <a:spAutoFit/>
          </a:bodyPr>
          <a:lstStyle/>
          <a:p>
            <a:r>
              <a:rPr lang="en-GB" dirty="0" smtClean="0"/>
              <a:t>Combat Focused</a:t>
            </a:r>
            <a:endParaRPr lang="en-GB" dirty="0"/>
          </a:p>
        </p:txBody>
      </p:sp>
    </p:spTree>
    <p:extLst>
      <p:ext uri="{BB962C8B-B14F-4D97-AF65-F5344CB8AC3E}">
        <p14:creationId xmlns:p14="http://schemas.microsoft.com/office/powerpoint/2010/main" val="1768749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Gameplay</a:t>
            </a:r>
            <a:endParaRPr lang="en-GB" dirty="0"/>
          </a:p>
        </p:txBody>
      </p:sp>
      <p:sp>
        <p:nvSpPr>
          <p:cNvPr id="3" name="Content Placeholder 2"/>
          <p:cNvSpPr>
            <a:spLocks noGrp="1"/>
          </p:cNvSpPr>
          <p:nvPr>
            <p:ph idx="1"/>
          </p:nvPr>
        </p:nvSpPr>
        <p:spPr/>
        <p:txBody>
          <a:bodyPr/>
          <a:lstStyle/>
          <a:p>
            <a:r>
              <a:rPr lang="en-GB" dirty="0" smtClean="0"/>
              <a:t>First-Person Shooter</a:t>
            </a:r>
          </a:p>
          <a:p>
            <a:r>
              <a:rPr lang="en-GB" dirty="0" smtClean="0"/>
              <a:t>Multiple playable </a:t>
            </a:r>
            <a:r>
              <a:rPr lang="en-GB" dirty="0"/>
              <a:t>c</a:t>
            </a:r>
            <a:r>
              <a:rPr lang="en-GB" dirty="0" smtClean="0"/>
              <a:t>haracters</a:t>
            </a:r>
          </a:p>
          <a:p>
            <a:r>
              <a:rPr lang="en-GB" dirty="0" smtClean="0"/>
              <a:t>Dialogue list instead of dialogue wheel</a:t>
            </a:r>
          </a:p>
          <a:p>
            <a:endParaRPr lang="en-GB" dirty="0"/>
          </a:p>
          <a:p>
            <a:endParaRPr lang="en-GB" dirty="0" smtClean="0"/>
          </a:p>
          <a:p>
            <a:endParaRPr lang="en-GB" dirty="0"/>
          </a:p>
          <a:p>
            <a:endParaRPr lang="en-GB" dirty="0" smtClean="0"/>
          </a:p>
          <a:p>
            <a:r>
              <a:rPr lang="en-GB" dirty="0" smtClean="0"/>
              <a:t>Galaxy Map</a:t>
            </a:r>
            <a:endParaRPr lang="en-GB" dirty="0"/>
          </a:p>
        </p:txBody>
      </p:sp>
      <p:pic>
        <p:nvPicPr>
          <p:cNvPr id="4098" name="Picture 2" descr="http://i.ytimg.com/vi/dgSajblLs3w/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85175"/>
          <a:stretch/>
        </p:blipFill>
        <p:spPr bwMode="auto">
          <a:xfrm>
            <a:off x="1212272" y="3254410"/>
            <a:ext cx="4572000" cy="5083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incgamers.com/wp-content/uploads/2015/02/game-of-thrones-episode-2-lost-lords-8.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18" t="66783" r="14836" b="14938"/>
          <a:stretch/>
        </p:blipFill>
        <p:spPr bwMode="auto">
          <a:xfrm>
            <a:off x="1212273" y="3762771"/>
            <a:ext cx="4572000" cy="66942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dn.hubcloud.com.au/wp-content/blogs.dir/10/files/sites/10/2014/03/Green-tick-to-go-on-the-Professionals-Christies-Beach-real-estate-blo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5550" y="3254410"/>
            <a:ext cx="1285587" cy="147233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clker.com/cliparts/1/1/9/2/12065738771352376078Arnoud999_Right_or_wrong_5.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6940" y="3356805"/>
            <a:ext cx="1244169" cy="124416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i.imgur.com/khBS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9667" y="3356805"/>
            <a:ext cx="3772188" cy="99222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fc08.deviantart.net/fs44/i/2009/155/3/2/Halo_Galactic_Map_by_Halcyl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8218" y="4623043"/>
            <a:ext cx="2825773" cy="223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081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Galaxy Map</a:t>
            </a:r>
            <a:endParaRPr lang="en-GB" dirty="0"/>
          </a:p>
        </p:txBody>
      </p:sp>
      <p:sp>
        <p:nvSpPr>
          <p:cNvPr id="3" name="Content Placeholder 2"/>
          <p:cNvSpPr>
            <a:spLocks noGrp="1"/>
          </p:cNvSpPr>
          <p:nvPr>
            <p:ph idx="1"/>
          </p:nvPr>
        </p:nvSpPr>
        <p:spPr/>
        <p:txBody>
          <a:bodyPr/>
          <a:lstStyle/>
          <a:p>
            <a:r>
              <a:rPr lang="en-GB" dirty="0" smtClean="0"/>
              <a:t>Core Armies</a:t>
            </a:r>
          </a:p>
          <a:p>
            <a:endParaRPr lang="en-GB" dirty="0" smtClean="0"/>
          </a:p>
          <a:p>
            <a:r>
              <a:rPr lang="en-GB" dirty="0" smtClean="0"/>
              <a:t>Minor Armies</a:t>
            </a:r>
          </a:p>
          <a:p>
            <a:endParaRPr lang="en-GB" dirty="0" smtClean="0"/>
          </a:p>
          <a:p>
            <a:r>
              <a:rPr lang="en-GB" dirty="0" smtClean="0"/>
              <a:t>Resources</a:t>
            </a:r>
            <a:endParaRPr lang="en-GB" dirty="0"/>
          </a:p>
        </p:txBody>
      </p:sp>
      <p:pic>
        <p:nvPicPr>
          <p:cNvPr id="1026" name="Picture 2" descr="http://www.incgamers.com/wp-content/uploads/2012/08/rome03.jpg"/>
          <p:cNvPicPr>
            <a:picLocks noChangeAspect="1" noChangeArrowheads="1"/>
          </p:cNvPicPr>
          <p:nvPr/>
        </p:nvPicPr>
        <p:blipFill rotWithShape="1">
          <a:blip r:embed="rId2">
            <a:extLst>
              <a:ext uri="{28A0092B-C50C-407E-A947-70E740481C1C}">
                <a14:useLocalDpi xmlns:a14="http://schemas.microsoft.com/office/drawing/2010/main" val="0"/>
              </a:ext>
            </a:extLst>
          </a:blip>
          <a:srcRect l="29245" t="29245" r="15370" b="15370"/>
          <a:stretch/>
        </p:blipFill>
        <p:spPr bwMode="auto">
          <a:xfrm>
            <a:off x="5511112" y="766399"/>
            <a:ext cx="4794422" cy="29965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Rareearthoxi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240" y="3794627"/>
            <a:ext cx="3872727" cy="25172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cientificamerican.com/media/inline/blog/Image/oil-pumpja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5967" y="3794627"/>
            <a:ext cx="3948664" cy="25172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8119" y="6406768"/>
            <a:ext cx="2236573" cy="369332"/>
          </a:xfrm>
          <a:prstGeom prst="rect">
            <a:avLst/>
          </a:prstGeom>
          <a:noFill/>
        </p:spPr>
        <p:txBody>
          <a:bodyPr wrap="square" rtlCol="0">
            <a:spAutoFit/>
          </a:bodyPr>
          <a:lstStyle/>
          <a:p>
            <a:r>
              <a:rPr lang="en-GB" dirty="0" smtClean="0"/>
              <a:t>Rare Earth</a:t>
            </a:r>
            <a:endParaRPr lang="en-GB" dirty="0"/>
          </a:p>
        </p:txBody>
      </p:sp>
      <p:sp>
        <p:nvSpPr>
          <p:cNvPr id="8" name="TextBox 7"/>
          <p:cNvSpPr txBox="1"/>
          <p:nvPr/>
        </p:nvSpPr>
        <p:spPr>
          <a:xfrm>
            <a:off x="9469395" y="6406768"/>
            <a:ext cx="2236573" cy="369332"/>
          </a:xfrm>
          <a:prstGeom prst="rect">
            <a:avLst/>
          </a:prstGeom>
          <a:noFill/>
        </p:spPr>
        <p:txBody>
          <a:bodyPr wrap="square" rtlCol="0">
            <a:spAutoFit/>
          </a:bodyPr>
          <a:lstStyle/>
          <a:p>
            <a:r>
              <a:rPr lang="en-GB" dirty="0" smtClean="0"/>
              <a:t>Fossil Fuel</a:t>
            </a:r>
            <a:endParaRPr lang="en-GB" dirty="0"/>
          </a:p>
        </p:txBody>
      </p:sp>
    </p:spTree>
    <p:extLst>
      <p:ext uri="{BB962C8B-B14F-4D97-AF65-F5344CB8AC3E}">
        <p14:creationId xmlns:p14="http://schemas.microsoft.com/office/powerpoint/2010/main" val="3679529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338498239"/>
              </p:ext>
            </p:extLst>
          </p:nvPr>
        </p:nvGraphicFramePr>
        <p:xfrm>
          <a:off x="-228479" y="2408985"/>
          <a:ext cx="4880724" cy="29284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ext uri="{D42A27DB-BD31-4B8C-83A1-F6EECF244321}">
                <p14:modId xmlns:p14="http://schemas.microsoft.com/office/powerpoint/2010/main" val="3302568747"/>
              </p:ext>
            </p:extLst>
          </p:nvPr>
        </p:nvGraphicFramePr>
        <p:xfrm>
          <a:off x="3193308" y="2377536"/>
          <a:ext cx="4800927" cy="288055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dirty="0" smtClean="0"/>
              <a:t>Target Audience</a:t>
            </a:r>
            <a:endParaRPr lang="en-GB" dirty="0"/>
          </a:p>
        </p:txBody>
      </p:sp>
      <p:sp>
        <p:nvSpPr>
          <p:cNvPr id="4" name="TextBox 3"/>
          <p:cNvSpPr txBox="1"/>
          <p:nvPr/>
        </p:nvSpPr>
        <p:spPr>
          <a:xfrm>
            <a:off x="838200" y="1690688"/>
            <a:ext cx="9511145" cy="369332"/>
          </a:xfrm>
          <a:prstGeom prst="rect">
            <a:avLst/>
          </a:prstGeom>
          <a:noFill/>
        </p:spPr>
        <p:txBody>
          <a:bodyPr wrap="square" rtlCol="0">
            <a:spAutoFit/>
          </a:bodyPr>
          <a:lstStyle/>
          <a:p>
            <a:r>
              <a:rPr lang="en-GB" dirty="0" smtClean="0"/>
              <a:t>The game’s target audience are males between age of 18 -40 living in Europe and North America.</a:t>
            </a:r>
            <a:endParaRPr lang="en-GB" dirty="0"/>
          </a:p>
        </p:txBody>
      </p:sp>
      <p:sp>
        <p:nvSpPr>
          <p:cNvPr id="8" name="TextBox 7"/>
          <p:cNvSpPr txBox="1"/>
          <p:nvPr/>
        </p:nvSpPr>
        <p:spPr>
          <a:xfrm>
            <a:off x="1572677" y="5508331"/>
            <a:ext cx="1350819" cy="369332"/>
          </a:xfrm>
          <a:prstGeom prst="rect">
            <a:avLst/>
          </a:prstGeom>
          <a:noFill/>
        </p:spPr>
        <p:txBody>
          <a:bodyPr wrap="square" rtlCol="0">
            <a:spAutoFit/>
          </a:bodyPr>
          <a:lstStyle/>
          <a:p>
            <a:r>
              <a:rPr lang="en-GB" dirty="0" smtClean="0"/>
              <a:t>1.2 Billions</a:t>
            </a:r>
            <a:endParaRPr lang="en-GB" dirty="0"/>
          </a:p>
        </p:txBody>
      </p:sp>
      <p:sp>
        <p:nvSpPr>
          <p:cNvPr id="11" name="TextBox 10"/>
          <p:cNvSpPr txBox="1"/>
          <p:nvPr/>
        </p:nvSpPr>
        <p:spPr>
          <a:xfrm>
            <a:off x="4915426" y="5471328"/>
            <a:ext cx="1496291" cy="369332"/>
          </a:xfrm>
          <a:prstGeom prst="rect">
            <a:avLst/>
          </a:prstGeom>
          <a:noFill/>
        </p:spPr>
        <p:txBody>
          <a:bodyPr wrap="square" rtlCol="0">
            <a:spAutoFit/>
          </a:bodyPr>
          <a:lstStyle/>
          <a:p>
            <a:r>
              <a:rPr lang="en-GB" dirty="0" smtClean="0"/>
              <a:t>576 Millions</a:t>
            </a:r>
            <a:endParaRPr lang="en-GB" dirty="0"/>
          </a:p>
        </p:txBody>
      </p:sp>
      <p:graphicFrame>
        <p:nvGraphicFramePr>
          <p:cNvPr id="13" name="Chart 12"/>
          <p:cNvGraphicFramePr>
            <a:graphicFrameLocks/>
          </p:cNvGraphicFramePr>
          <p:nvPr>
            <p:extLst>
              <p:ext uri="{D42A27DB-BD31-4B8C-83A1-F6EECF244321}">
                <p14:modId xmlns:p14="http://schemas.microsoft.com/office/powerpoint/2010/main" val="3133185216"/>
              </p:ext>
            </p:extLst>
          </p:nvPr>
        </p:nvGraphicFramePr>
        <p:xfrm>
          <a:off x="7330991" y="2189528"/>
          <a:ext cx="4990876" cy="2994526"/>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8468591" y="4721047"/>
            <a:ext cx="1444336" cy="369332"/>
          </a:xfrm>
          <a:prstGeom prst="rect">
            <a:avLst/>
          </a:prstGeom>
          <a:noFill/>
        </p:spPr>
        <p:txBody>
          <a:bodyPr wrap="square" rtlCol="0">
            <a:spAutoFit/>
          </a:bodyPr>
          <a:lstStyle/>
          <a:p>
            <a:endParaRPr lang="en-GB" dirty="0"/>
          </a:p>
        </p:txBody>
      </p:sp>
      <p:sp>
        <p:nvSpPr>
          <p:cNvPr id="16" name="TextBox 15"/>
          <p:cNvSpPr txBox="1"/>
          <p:nvPr/>
        </p:nvSpPr>
        <p:spPr>
          <a:xfrm>
            <a:off x="9397434" y="5470562"/>
            <a:ext cx="1496291" cy="369332"/>
          </a:xfrm>
          <a:prstGeom prst="rect">
            <a:avLst/>
          </a:prstGeom>
          <a:noFill/>
        </p:spPr>
        <p:txBody>
          <a:bodyPr wrap="square" rtlCol="0">
            <a:spAutoFit/>
          </a:bodyPr>
          <a:lstStyle/>
          <a:p>
            <a:r>
              <a:rPr lang="en-GB" dirty="0" smtClean="0"/>
              <a:t>328 Millions</a:t>
            </a:r>
            <a:endParaRPr lang="en-GB" dirty="0"/>
          </a:p>
        </p:txBody>
      </p:sp>
    </p:spTree>
    <p:extLst>
      <p:ext uri="{BB962C8B-B14F-4D97-AF65-F5344CB8AC3E}">
        <p14:creationId xmlns:p14="http://schemas.microsoft.com/office/powerpoint/2010/main" val="737881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324</TotalTime>
  <Words>220</Words>
  <Application>Microsoft Office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Synopsis</vt:lpstr>
      <vt:lpstr>Platforms</vt:lpstr>
      <vt:lpstr>Business Model</vt:lpstr>
      <vt:lpstr>An Episodic Action-Adventure Role-Playing Video Game</vt:lpstr>
      <vt:lpstr>Structure</vt:lpstr>
      <vt:lpstr>Gameplay</vt:lpstr>
      <vt:lpstr>Galaxy Map</vt:lpstr>
      <vt:lpstr>Target Audience</vt:lpstr>
      <vt:lpstr>Rating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123</dc:creator>
  <cp:lastModifiedBy>2063651</cp:lastModifiedBy>
  <cp:revision>27</cp:revision>
  <dcterms:created xsi:type="dcterms:W3CDTF">2015-04-16T04:31:49Z</dcterms:created>
  <dcterms:modified xsi:type="dcterms:W3CDTF">2015-04-16T10:50:05Z</dcterms:modified>
</cp:coreProperties>
</file>